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66" r:id="rId3"/>
    <p:sldId id="272" r:id="rId4"/>
    <p:sldId id="273" r:id="rId5"/>
    <p:sldId id="275" r:id="rId6"/>
    <p:sldId id="276" r:id="rId7"/>
    <p:sldId id="277" r:id="rId8"/>
    <p:sldId id="280" r:id="rId9"/>
    <p:sldId id="278" r:id="rId10"/>
    <p:sldId id="279" r:id="rId11"/>
    <p:sldId id="265" r:id="rId1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5C"/>
    <a:srgbClr val="81A35B"/>
    <a:srgbClr val="118BB3"/>
    <a:srgbClr val="007A5D"/>
    <a:srgbClr val="008FBC"/>
    <a:srgbClr val="00B1EB"/>
    <a:srgbClr val="009B77"/>
    <a:srgbClr val="009B13"/>
    <a:srgbClr val="C99313"/>
    <a:srgbClr val="AC7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3" autoAdjust="0"/>
    <p:restoredTop sz="94645" autoAdjust="0"/>
  </p:normalViewPr>
  <p:slideViewPr>
    <p:cSldViewPr snapToGrid="0" showGuides="1">
      <p:cViewPr varScale="1">
        <p:scale>
          <a:sx n="154" d="100"/>
          <a:sy n="154" d="100"/>
        </p:scale>
        <p:origin x="360" y="144"/>
      </p:cViewPr>
      <p:guideLst>
        <p:guide orient="horz" pos="311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27.09.2022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27.09.2022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27.09.2022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9/27/2022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27.09.2022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6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27.09.2022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 descr="FAU_Logo_Med_englisch_DinA4_RGB.em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19136" y="95841"/>
            <a:ext cx="1021934" cy="28081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1.m4a"/><Relationship Id="rId7" Type="http://schemas.openxmlformats.org/officeDocument/2006/relationships/hyperlink" Target="https://github.com/cest-sources/imaging_science_tools" TargetMode="External"/><Relationship Id="rId2" Type="http://schemas.microsoft.com/office/2007/relationships/media" Target="../media/media10.mp4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hyperlink" Target="https://tortoisegit.org/" TargetMode="External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hyperlink" Target="https://git-scm.com/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410457" y="1103244"/>
            <a:ext cx="1074997" cy="413973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 2:</a:t>
            </a:r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hteck 5"/>
          <p:cNvSpPr/>
          <p:nvPr/>
        </p:nvSpPr>
        <p:spPr>
          <a:xfrm>
            <a:off x="410457" y="3275349"/>
            <a:ext cx="5638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de-DE" sz="2400" b="1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Outline: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repositories</a:t>
            </a:r>
            <a:endParaRPr lang="de-DE" sz="2000" dirty="0" smtClean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lone,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pull, push, diff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000" dirty="0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000" dirty="0" err="1" smtClean="0">
                <a:solidFill>
                  <a:srgbClr val="00006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issues</a:t>
            </a:r>
            <a:endParaRPr lang="de-DE" sz="2000" dirty="0">
              <a:solidFill>
                <a:srgbClr val="000066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9371" y="1941558"/>
            <a:ext cx="83222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Prof. Dr. Moritz Zaiss</a:t>
            </a:r>
            <a:endParaRPr lang="en-US" sz="20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Max-Planck Institute for biological cybernetics, 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Tübingen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9305C"/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>
                <a:solidFill>
                  <a:srgbClr val="19305C"/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  <a:endParaRPr lang="en-US" sz="1400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5476574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Series: Imaging Science Tools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1485454" y="1067683"/>
            <a:ext cx="693420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Science – Git,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de-DE" sz="28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TortoiseGit</a:t>
            </a:r>
            <a:r>
              <a:rPr lang="de-DE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Jing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794" y="-548442"/>
            <a:ext cx="487362" cy="48736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/>
          <a:srcRect t="8165" b="33954"/>
          <a:stretch/>
        </p:blipFill>
        <p:spPr>
          <a:xfrm>
            <a:off x="6247314" y="3076057"/>
            <a:ext cx="2666851" cy="14461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5"/>
    </mc:Choice>
    <mc:Fallback xmlns="">
      <p:transition spd="slow" advTm="1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/>
      <p:bldP spid="9" grpId="0"/>
    </p:bldLst>
  </p:timing>
  <p:extLst mod="1">
    <p:ext uri="{E180D4A7-C9FB-4DFB-919C-405C955672EB}">
      <p14:showEvtLst xmlns:p14="http://schemas.microsoft.com/office/powerpoint/2010/main">
        <p14:playEvt time="50" objId="3"/>
        <p14:stopEvt time="18602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panose="020F0502020204030204" pitchFamily="34" charset="0"/>
              </a:rPr>
              <a:t>Summary</a:t>
            </a: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alibri" panose="020F0502020204030204" pitchFamily="34" charset="0"/>
              </a:rPr>
              <a:t>Git</a:t>
            </a:r>
            <a:r>
              <a:rPr lang="en-US" sz="1800" dirty="0" smtClean="0">
                <a:latin typeface="Calibri" panose="020F0502020204030204" pitchFamily="34" charset="0"/>
              </a:rPr>
              <a:t> provides versioning of code repositories. You can now..</a:t>
            </a:r>
          </a:p>
          <a:p>
            <a:pPr marL="0" indent="0">
              <a:buNone/>
            </a:pPr>
            <a:endParaRPr lang="en-US" sz="1800" dirty="0" smtClean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changes you made 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track and use changes others made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never loose code anymore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latin typeface="Calibri" panose="020F0502020204030204" pitchFamily="34" charset="0"/>
              </a:rPr>
              <a:t>.. collaborate in a structured way</a:t>
            </a: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61FDC1-9BA7-4266-BCEE-080BAF7946A2}" type="datetime1">
              <a:rPr lang="de-DE" smtClean="0">
                <a:latin typeface="Calibri" panose="020F0502020204030204" pitchFamily="34" charset="0"/>
              </a:rPr>
              <a:pPr/>
              <a:t>27.09.2022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>
                <a:latin typeface="Calibri" panose="020F0502020204030204" pitchFamily="34" charset="0"/>
              </a:rPr>
              <a:pPr/>
              <a:t>10</a:t>
            </a:fld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" name="Jingle_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"/>
                  <p14:fade in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4055" y="5229215"/>
            <a:ext cx="406400" cy="406400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592427" y="4020236"/>
            <a:ext cx="6510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hlinkClick r:id="rId7"/>
              </a:rPr>
              <a:t>https://</a:t>
            </a:r>
            <a:r>
              <a:rPr lang="en-US" dirty="0" smtClean="0">
                <a:latin typeface="Calibri" panose="020F0502020204030204" pitchFamily="34" charset="0"/>
                <a:hlinkClick r:id="rId7"/>
              </a:rPr>
              <a:t>github.com/cest-sources/imaging_science_tools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8"/>
          <a:srcRect t="8165" b="20790"/>
          <a:stretch/>
        </p:blipFill>
        <p:spPr>
          <a:xfrm>
            <a:off x="6233708" y="2749392"/>
            <a:ext cx="2666851" cy="17750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11"/>
    </mc:Choice>
    <mc:Fallback xmlns="">
      <p:transition spd="slow" advTm="1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9" objId="2"/>
        <p14:stopEvt time="10341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455604" y="205038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</a:t>
            </a: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git was originally authored by Linus Torvalds </a:t>
            </a:r>
            <a:r>
              <a:rPr lang="en-GB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to maintain the </a:t>
            </a:r>
            <a:r>
              <a:rPr lang="en-GB" sz="2000" dirty="0">
                <a:solidFill>
                  <a:srgbClr val="000066"/>
                </a:solidFill>
                <a:latin typeface="Calibri" panose="020F0502020204030204" pitchFamily="34" charset="0"/>
              </a:rPr>
              <a:t>Linux kernel</a:t>
            </a: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is a free and open source </a:t>
            </a:r>
            <a:r>
              <a:rPr lang="en-US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versioning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and repository tool </a:t>
            </a:r>
            <a:b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</a:b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mostly for code and text based files.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Losing your work is very hard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Tracking your changes is very easy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66"/>
                </a:solidFill>
                <a:latin typeface="Calibri" panose="020F0502020204030204" pitchFamily="34" charset="0"/>
              </a:rPr>
              <a:t>Collaborating on projects is much </a:t>
            </a:r>
            <a:r>
              <a:rPr lang="en-US" sz="20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easier</a:t>
            </a:r>
            <a:endParaRPr lang="en-US" sz="20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52" y="1491803"/>
            <a:ext cx="2037111" cy="338497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048037" y="3364290"/>
            <a:ext cx="457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 smtClean="0">
                <a:solidFill>
                  <a:srgbClr val="FF0000"/>
                </a:solidFill>
              </a:rPr>
              <a:t>MRI_eval_code_FINAL.m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>
              <a:solidFill>
                <a:srgbClr val="FF0000"/>
              </a:solidFill>
            </a:endParaRPr>
          </a:p>
          <a:p>
            <a:r>
              <a:rPr lang="en-US" sz="1100" dirty="0" smtClean="0">
                <a:solidFill>
                  <a:srgbClr val="FF0000"/>
                </a:solidFill>
              </a:rPr>
              <a:t>​​​​​​​</a:t>
            </a:r>
            <a:r>
              <a:rPr lang="en-US" sz="1100" dirty="0" err="1">
                <a:solidFill>
                  <a:srgbClr val="FF0000"/>
                </a:solidFill>
              </a:rPr>
              <a:t>MRI_eval_code_</a:t>
            </a:r>
            <a:r>
              <a:rPr lang="en-US" sz="1100" dirty="0" err="1" smtClean="0">
                <a:solidFill>
                  <a:srgbClr val="FF0000"/>
                </a:solidFill>
              </a:rPr>
              <a:t>Final</a:t>
            </a:r>
            <a:r>
              <a:rPr lang="en-US" sz="1100" dirty="0" smtClean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FINAL last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err="1">
                <a:solidFill>
                  <a:srgbClr val="FF0000"/>
                </a:solidFill>
              </a:rPr>
              <a:t>MRI_eval_code_Final</a:t>
            </a:r>
            <a:r>
              <a:rPr lang="en-US" sz="1100" dirty="0">
                <a:solidFill>
                  <a:srgbClr val="FF0000"/>
                </a:solidFill>
              </a:rPr>
              <a:t> FINAL </a:t>
            </a:r>
            <a:r>
              <a:rPr lang="en-US" sz="1100" dirty="0" smtClean="0">
                <a:solidFill>
                  <a:srgbClr val="FF0000"/>
                </a:solidFill>
              </a:rPr>
              <a:t>best </a:t>
            </a:r>
            <a:r>
              <a:rPr lang="en-US" sz="1100" dirty="0" err="1" smtClean="0">
                <a:solidFill>
                  <a:srgbClr val="FF0000"/>
                </a:solidFill>
              </a:rPr>
              <a:t>version.m</a:t>
            </a:r>
            <a:endParaRPr lang="en-US" sz="1100" dirty="0" smtClean="0">
              <a:solidFill>
                <a:srgbClr val="FF0000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1048037" y="4412767"/>
            <a:ext cx="7113163" cy="283533"/>
            <a:chOff x="1048037" y="4412767"/>
            <a:chExt cx="7113163" cy="283533"/>
          </a:xfrm>
        </p:grpSpPr>
        <p:sp>
          <p:nvSpPr>
            <p:cNvPr id="8" name="Rechteck 7"/>
            <p:cNvSpPr/>
            <p:nvPr/>
          </p:nvSpPr>
          <p:spPr>
            <a:xfrm>
              <a:off x="1048037" y="4434690"/>
              <a:ext cx="4572000" cy="261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</a:rPr>
                <a:t>​​​​​​​</a:t>
              </a:r>
              <a:r>
                <a:rPr lang="en-US" sz="1100" dirty="0" err="1" smtClean="0">
                  <a:solidFill>
                    <a:srgbClr val="FF0000"/>
                  </a:solidFill>
                </a:rPr>
                <a:t>MRI_eval_code.m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2160000" y="4412767"/>
              <a:ext cx="6001200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/>
                <a:t>36bbed3e</a:t>
              </a:r>
              <a:endParaRPr lang="en-US" sz="600" dirty="0"/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0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56"/>
    </mc:Choice>
    <mc:Fallback xmlns="">
      <p:transition spd="slow" advTm="5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5"/>
          <a:srcRect t="8165" b="75606"/>
          <a:stretch/>
        </p:blipFill>
        <p:spPr>
          <a:xfrm>
            <a:off x="2305429" y="1599011"/>
            <a:ext cx="4385743" cy="6668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t="21113" b="75942"/>
          <a:stretch/>
        </p:blipFill>
        <p:spPr>
          <a:xfrm>
            <a:off x="2305429" y="2265829"/>
            <a:ext cx="4385743" cy="18114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What is GIT?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sp>
        <p:nvSpPr>
          <p:cNvPr id="14" name="Rechteck 13"/>
          <p:cNvSpPr/>
          <p:nvPr/>
        </p:nvSpPr>
        <p:spPr>
          <a:xfrm>
            <a:off x="349893" y="2010697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363238" y="2461418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r>
              <a:rPr lang="de-DE" sz="1400" dirty="0" err="1" smtClean="0"/>
              <a:t>file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tracked</a:t>
            </a:r>
            <a:r>
              <a:rPr lang="de-DE" sz="1400" dirty="0" smtClean="0"/>
              <a:t> </a:t>
            </a:r>
            <a:r>
              <a:rPr lang="de-DE" sz="1400" dirty="0" err="1" smtClean="0"/>
              <a:t>version</a:t>
            </a:r>
            <a:endParaRPr lang="en-US" sz="1400" dirty="0"/>
          </a:p>
        </p:txBody>
      </p:sp>
      <p:sp>
        <p:nvSpPr>
          <p:cNvPr id="16" name="Rechteck 15"/>
          <p:cNvSpPr/>
          <p:nvPr/>
        </p:nvSpPr>
        <p:spPr>
          <a:xfrm>
            <a:off x="6902049" y="1994612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MRI_eval_code.m</a:t>
            </a:r>
            <a:endParaRPr lang="en-US" sz="1400" dirty="0"/>
          </a:p>
        </p:txBody>
      </p:sp>
      <p:sp>
        <p:nvSpPr>
          <p:cNvPr id="17" name="Textfeld 16"/>
          <p:cNvSpPr txBox="1"/>
          <p:nvPr/>
        </p:nvSpPr>
        <p:spPr>
          <a:xfrm>
            <a:off x="6902049" y="247825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Published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approved</a:t>
            </a:r>
            <a:r>
              <a:rPr lang="de-DE" sz="1400" dirty="0" smtClean="0"/>
              <a:t> </a:t>
            </a:r>
          </a:p>
          <a:p>
            <a:r>
              <a:rPr lang="de-DE" sz="1400" dirty="0" err="1" smtClean="0"/>
              <a:t>version</a:t>
            </a:r>
            <a:endParaRPr lang="en-US" sz="14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2305429" y="2602006"/>
            <a:ext cx="4385743" cy="2399202"/>
            <a:chOff x="2305429" y="2602006"/>
            <a:chExt cx="4385743" cy="2399202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5"/>
            <a:srcRect t="21115" b="20496"/>
            <a:stretch/>
          </p:blipFill>
          <p:spPr>
            <a:xfrm>
              <a:off x="2305429" y="2602006"/>
              <a:ext cx="4385743" cy="239920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3" name="Pfeil nach links und rechts 22"/>
            <p:cNvSpPr/>
            <p:nvPr/>
          </p:nvSpPr>
          <p:spPr>
            <a:xfrm>
              <a:off x="2785005" y="4416489"/>
              <a:ext cx="3210489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links und rechts 24"/>
            <p:cNvSpPr/>
            <p:nvPr/>
          </p:nvSpPr>
          <p:spPr>
            <a:xfrm>
              <a:off x="2785005" y="4413455"/>
              <a:ext cx="1827334" cy="516294"/>
            </a:xfrm>
            <a:prstGeom prst="leftRightArrow">
              <a:avLst>
                <a:gd name="adj1" fmla="val 50000"/>
                <a:gd name="adj2" fmla="val 66225"/>
              </a:avLst>
            </a:prstGeom>
            <a:solidFill>
              <a:srgbClr val="F15A5C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3436631" y="4537511"/>
              <a:ext cx="6126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diff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feil nach rechts 10"/>
          <p:cNvSpPr/>
          <p:nvPr/>
        </p:nvSpPr>
        <p:spPr>
          <a:xfrm rot="10800000">
            <a:off x="2790058" y="2238933"/>
            <a:ext cx="3205437" cy="484094"/>
          </a:xfrm>
          <a:prstGeom prst="rightArrow">
            <a:avLst/>
          </a:prstGeom>
          <a:solidFill>
            <a:srgbClr val="F15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742965" y="2339672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clone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90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7"/>
    </mc:Choice>
    <mc:Fallback xmlns="">
      <p:transition spd="slow" advTm="11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" grpId="0"/>
      <p:bldP spid="8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err="1" smtClean="0">
                <a:solidFill>
                  <a:srgbClr val="000066"/>
                </a:solidFill>
                <a:latin typeface="Calibri" panose="020F0502020204030204" pitchFamily="34" charset="0"/>
              </a:rPr>
              <a:t>Git</a:t>
            </a: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 commands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62415" y="67617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Unix – Shell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919384" y="676170"/>
            <a:ext cx="26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Windows – </a:t>
            </a:r>
            <a:r>
              <a:rPr lang="de-DE" b="1" dirty="0" err="1" smtClean="0"/>
              <a:t>TortoiseGit</a:t>
            </a:r>
            <a:endParaRPr lang="en-US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652183" y="1337982"/>
            <a:ext cx="12362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</a:t>
            </a:r>
            <a:r>
              <a:rPr lang="de-DE" dirty="0" smtClean="0"/>
              <a:t>it clone</a:t>
            </a:r>
          </a:p>
          <a:p>
            <a:endParaRPr lang="de-DE" dirty="0"/>
          </a:p>
          <a:p>
            <a:r>
              <a:rPr lang="de-DE" dirty="0"/>
              <a:t>g</a:t>
            </a:r>
            <a:r>
              <a:rPr lang="de-DE" dirty="0" smtClean="0"/>
              <a:t>it </a:t>
            </a:r>
            <a:r>
              <a:rPr lang="de-DE" dirty="0" err="1" smtClean="0"/>
              <a:t>add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</a:t>
            </a:r>
            <a:r>
              <a:rPr lang="de-DE" dirty="0" err="1" smtClean="0"/>
              <a:t>commit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git pull</a:t>
            </a:r>
          </a:p>
          <a:p>
            <a:r>
              <a:rPr lang="de-DE" dirty="0" smtClean="0"/>
              <a:t> </a:t>
            </a:r>
          </a:p>
          <a:p>
            <a:r>
              <a:rPr lang="de-DE" dirty="0" smtClean="0"/>
              <a:t>git push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979745" y="958140"/>
            <a:ext cx="3814631" cy="4013014"/>
            <a:chOff x="4979745" y="958140"/>
            <a:chExt cx="3814631" cy="4013014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5"/>
            <a:srcRect l="30079" t="24012" r="36826" b="14092"/>
            <a:stretch/>
          </p:blipFill>
          <p:spPr>
            <a:xfrm>
              <a:off x="4979745" y="958140"/>
              <a:ext cx="3814631" cy="4013014"/>
            </a:xfrm>
            <a:prstGeom prst="rect">
              <a:avLst/>
            </a:prstGeom>
          </p:spPr>
        </p:pic>
        <p:sp>
          <p:nvSpPr>
            <p:cNvPr id="21" name="Pfeil nach unten 20"/>
            <p:cNvSpPr/>
            <p:nvPr/>
          </p:nvSpPr>
          <p:spPr>
            <a:xfrm rot="5400000">
              <a:off x="7636247" y="105055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feil nach unten 21"/>
            <p:cNvSpPr/>
            <p:nvPr/>
          </p:nvSpPr>
          <p:spPr>
            <a:xfrm rot="5400000">
              <a:off x="7607413" y="131613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feil nach unten 22"/>
            <p:cNvSpPr/>
            <p:nvPr/>
          </p:nvSpPr>
          <p:spPr>
            <a:xfrm rot="5400000">
              <a:off x="7728436" y="3713193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feil nach unten 23"/>
            <p:cNvSpPr/>
            <p:nvPr/>
          </p:nvSpPr>
          <p:spPr>
            <a:xfrm rot="5400000">
              <a:off x="7985351" y="4043644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feil nach unten 24"/>
            <p:cNvSpPr/>
            <p:nvPr/>
          </p:nvSpPr>
          <p:spPr>
            <a:xfrm rot="5400000">
              <a:off x="7743154" y="4750957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feil nach unten 25"/>
            <p:cNvSpPr/>
            <p:nvPr/>
          </p:nvSpPr>
          <p:spPr>
            <a:xfrm rot="5400000">
              <a:off x="6206678" y="2927158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feil nach unten 26"/>
            <p:cNvSpPr/>
            <p:nvPr/>
          </p:nvSpPr>
          <p:spPr>
            <a:xfrm rot="5400000">
              <a:off x="8090795" y="1514479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feil nach unten 27"/>
            <p:cNvSpPr/>
            <p:nvPr/>
          </p:nvSpPr>
          <p:spPr>
            <a:xfrm rot="5400000">
              <a:off x="7758541" y="1815022"/>
              <a:ext cx="198347" cy="242047"/>
            </a:xfrm>
            <a:prstGeom prst="down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96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12"/>
    </mc:Choice>
    <mc:Fallback xmlns="">
      <p:transition spd="slow" advTm="2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  <a:endParaRPr lang="en-US" sz="2800" dirty="0">
              <a:solidFill>
                <a:srgbClr val="00006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58240" y="1159316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238" y="112314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305429" y="1599011"/>
            <a:ext cx="4385743" cy="1211424"/>
            <a:chOff x="2145958" y="1430923"/>
            <a:chExt cx="4385743" cy="1211424"/>
          </a:xfrm>
        </p:grpSpPr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5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5"/>
            <a:srcRect t="21113" b="75942"/>
            <a:stretch/>
          </p:blipFill>
          <p:spPr>
            <a:xfrm>
              <a:off x="2145958" y="2097741"/>
              <a:ext cx="4385743" cy="54460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612339" y="2238933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363238" y="496830"/>
            <a:ext cx="647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</a:t>
            </a:r>
            <a:r>
              <a:rPr lang="de-DE" dirty="0" err="1" smtClean="0"/>
              <a:t>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: </a:t>
            </a:r>
            <a:r>
              <a:rPr lang="de-DE" dirty="0" err="1" smtClean="0"/>
              <a:t>Matlab</a:t>
            </a:r>
            <a:r>
              <a:rPr lang="de-DE" dirty="0" smtClean="0"/>
              <a:t>, git </a:t>
            </a:r>
            <a:r>
              <a:rPr lang="de-DE" sz="1100" dirty="0" smtClean="0"/>
              <a:t>(</a:t>
            </a:r>
            <a:r>
              <a:rPr lang="en-US" sz="1200" dirty="0" smtClean="0">
                <a:hlinkClick r:id="rId6"/>
              </a:rPr>
              <a:t>git-scm.com</a:t>
            </a:r>
            <a:r>
              <a:rPr lang="de-DE" sz="1100" dirty="0" smtClean="0"/>
              <a:t>)</a:t>
            </a:r>
            <a:r>
              <a:rPr lang="de-DE" sz="2800" dirty="0" smtClean="0"/>
              <a:t>, </a:t>
            </a:r>
            <a:r>
              <a:rPr lang="de-DE" dirty="0" err="1" smtClean="0"/>
              <a:t>TortoiseGit</a:t>
            </a:r>
            <a:r>
              <a:rPr lang="de-DE" dirty="0" smtClean="0"/>
              <a:t> </a:t>
            </a:r>
            <a:r>
              <a:rPr lang="de-DE" sz="1200" dirty="0" smtClean="0"/>
              <a:t>(</a:t>
            </a:r>
            <a:r>
              <a:rPr lang="de-DE" sz="1200" dirty="0" smtClean="0">
                <a:hlinkClick r:id="rId7"/>
              </a:rPr>
              <a:t>tortoisegit.org</a:t>
            </a:r>
            <a:r>
              <a:rPr lang="de-DE" sz="1200" dirty="0" smtClean="0"/>
              <a:t>) 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3691217" y="34772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Live </a:t>
            </a:r>
            <a:r>
              <a:rPr lang="de-DE" dirty="0" err="1" smtClean="0"/>
              <a:t>demo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8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2"/>
    </mc:Choice>
    <mc:Fallback xmlns="">
      <p:transition spd="slow" advTm="26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/>
          <a:srcRect l="48708" t="24012" r="36826" b="14092"/>
          <a:stretch/>
        </p:blipFill>
        <p:spPr>
          <a:xfrm>
            <a:off x="6971568" y="976160"/>
            <a:ext cx="1667435" cy="4013014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363238" y="108147"/>
            <a:ext cx="8504559" cy="7726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0066"/>
                </a:solidFill>
                <a:latin typeface="Calibri" panose="020F0502020204030204" pitchFamily="34" charset="0"/>
              </a:rPr>
              <a:t>Hands on!</a:t>
            </a:r>
          </a:p>
        </p:txBody>
      </p:sp>
      <p:sp>
        <p:nvSpPr>
          <p:cNvPr id="5" name="Rechteck 4"/>
          <p:cNvSpPr/>
          <p:nvPr/>
        </p:nvSpPr>
        <p:spPr>
          <a:xfrm>
            <a:off x="270873" y="-56572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5510134" y="797531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https://github.com/cest-sources/Z-cw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296191" y="731412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C:\labnotebook\codes\Z-cw</a:t>
            </a:r>
            <a:endParaRPr lang="en-US" sz="1400" b="1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2097788" y="1352159"/>
            <a:ext cx="4385743" cy="3394011"/>
            <a:chOff x="2145958" y="1430923"/>
            <a:chExt cx="4385743" cy="339401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/>
            <a:srcRect t="21113" b="20696"/>
            <a:stretch/>
          </p:blipFill>
          <p:spPr>
            <a:xfrm>
              <a:off x="2145958" y="2433917"/>
              <a:ext cx="4385743" cy="239101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6"/>
            <a:srcRect t="8165" b="75606"/>
            <a:stretch/>
          </p:blipFill>
          <p:spPr>
            <a:xfrm>
              <a:off x="2145958" y="1430923"/>
              <a:ext cx="4385743" cy="6668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6"/>
            <a:srcRect t="21113" b="75942"/>
            <a:stretch/>
          </p:blipFill>
          <p:spPr>
            <a:xfrm>
              <a:off x="2145958" y="2097741"/>
              <a:ext cx="4385743" cy="33617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Pfeil nach rechts 10"/>
            <p:cNvSpPr/>
            <p:nvPr/>
          </p:nvSpPr>
          <p:spPr>
            <a:xfrm rot="10800000">
              <a:off x="2630587" y="2070845"/>
              <a:ext cx="3205437" cy="484094"/>
            </a:xfrm>
            <a:prstGeom prst="rightArrow">
              <a:avLst/>
            </a:prstGeom>
            <a:solidFill>
              <a:srgbClr val="F15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583494" y="2171584"/>
              <a:ext cx="7633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b="1" dirty="0" smtClean="0">
                  <a:solidFill>
                    <a:schemeClr val="bg1"/>
                  </a:solidFill>
                </a:rPr>
                <a:t>git clone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Pfeil nach rechts 17"/>
          <p:cNvSpPr/>
          <p:nvPr/>
        </p:nvSpPr>
        <p:spPr>
          <a:xfrm rot="10800000">
            <a:off x="4404699" y="1992081"/>
            <a:ext cx="1383155" cy="484094"/>
          </a:xfrm>
          <a:prstGeom prst="rightArrow">
            <a:avLst/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feil nach links und rechts 13"/>
          <p:cNvSpPr/>
          <p:nvPr/>
        </p:nvSpPr>
        <p:spPr>
          <a:xfrm>
            <a:off x="2564406" y="4161452"/>
            <a:ext cx="3223448" cy="516294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 nach links und rechts 14"/>
          <p:cNvSpPr/>
          <p:nvPr/>
        </p:nvSpPr>
        <p:spPr>
          <a:xfrm>
            <a:off x="2563426" y="4161452"/>
            <a:ext cx="1827334" cy="520460"/>
          </a:xfrm>
          <a:prstGeom prst="leftRightArrow">
            <a:avLst>
              <a:gd name="adj1" fmla="val 50000"/>
              <a:gd name="adj2" fmla="val 66225"/>
            </a:avLst>
          </a:prstGeom>
          <a:solidFill>
            <a:srgbClr val="F15A5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3216032" y="4282474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 smtClean="0">
                <a:solidFill>
                  <a:schemeClr val="bg1"/>
                </a:solidFill>
              </a:rPr>
              <a:t>git diff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5"/>
    </mc:Choice>
    <mc:Fallback xmlns=""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 main branch can be protected, so you cannot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Push to another branch, e.g. </a:t>
            </a:r>
            <a:r>
              <a:rPr lang="en-US" dirty="0" err="1" smtClean="0">
                <a:solidFill>
                  <a:schemeClr val="tx1"/>
                </a:solidFill>
              </a:rPr>
              <a:t>dev_mz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And make a merge request.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Another person can now review your changes and merge the branch to the main branch.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Branches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Merge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requests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2"/>
    </mc:Choice>
    <mc:Fallback xmlns="">
      <p:transition spd="slow" advTm="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For any problem or feature request you can create an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There things can be discussed, </a:t>
            </a:r>
            <a:r>
              <a:rPr lang="en-US" dirty="0" err="1" smtClean="0">
                <a:solidFill>
                  <a:schemeClr val="tx1"/>
                </a:solidFill>
              </a:rPr>
              <a:t>todo</a:t>
            </a:r>
            <a:r>
              <a:rPr lang="en-US" dirty="0" smtClean="0">
                <a:solidFill>
                  <a:schemeClr val="tx1"/>
                </a:solidFill>
              </a:rPr>
              <a:t> list be made and people assigned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</a:rPr>
              <a:t>Issues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23"/>
    </mc:Choice>
    <mc:Fallback xmlns="">
      <p:transition spd="slow" advTm="19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32" y="684213"/>
            <a:ext cx="5053537" cy="4130675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m</a:t>
            </a:r>
            <a:r>
              <a:rPr lang="de-DE" dirty="0" err="1" smtClean="0">
                <a:solidFill>
                  <a:schemeClr val="tx1"/>
                </a:solidFill>
              </a:rPr>
              <a:t>ore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commands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5013" y="4354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2"/>
    </mc:Choice>
    <mc:Fallback xmlns="">
      <p:transition spd="slow" advTm="2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4.6|12.5|9.2|3.6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4.4|17.3|4.1|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2"/>
</p:tagLst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Office PowerPoint</Application>
  <PresentationFormat>Bildschirmpräsentation (16:9)</PresentationFormat>
  <Paragraphs>78</Paragraphs>
  <Slides>10</Slides>
  <Notes>0</Notes>
  <HiddenSlides>0</HiddenSlides>
  <MMClips>11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Times New Roman</vt:lpstr>
      <vt:lpstr>Titelfolienmaster</vt:lpstr>
      <vt:lpstr>Inhaltsseite</vt:lpstr>
      <vt:lpstr>Part 2: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Branches and Merge requests</vt:lpstr>
      <vt:lpstr>Issues</vt:lpstr>
      <vt:lpstr>more commands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 Zaiss</cp:lastModifiedBy>
  <cp:revision>352</cp:revision>
  <dcterms:created xsi:type="dcterms:W3CDTF">2014-02-08T08:57:37Z</dcterms:created>
  <dcterms:modified xsi:type="dcterms:W3CDTF">2022-09-28T07:53:34Z</dcterms:modified>
</cp:coreProperties>
</file>